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6" r:id="rId4"/>
    <p:sldMasterId id="2147483667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</p:sldIdLst>
  <p:sldSz cy="5143500" cx="9144000"/>
  <p:notesSz cx="6858000" cy="9144000"/>
  <p:embeddedFontLst>
    <p:embeddedFont>
      <p:font typeface="Helvetica Neue"/>
      <p:regular r:id="rId22"/>
      <p:bold r:id="rId23"/>
      <p:italic r:id="rId24"/>
      <p:boldItalic r:id="rId25"/>
    </p:embeddedFont>
    <p:embeddedFont>
      <p:font typeface="Helvetica Neue Light"/>
      <p:regular r:id="rId26"/>
      <p:bold r:id="rId27"/>
      <p:italic r:id="rId28"/>
      <p:boldItalic r:id="rId29"/>
    </p:embeddedFont>
    <p:embeddedFont>
      <p:font typeface="Open Sans Light"/>
      <p:regular r:id="rId30"/>
      <p:bold r:id="rId31"/>
      <p:italic r:id="rId32"/>
      <p:boldItalic r:id="rId33"/>
    </p:embeddedFont>
    <p:embeddedFont>
      <p:font typeface="Open Sans"/>
      <p:regular r:id="rId34"/>
      <p:bold r:id="rId35"/>
      <p:italic r:id="rId36"/>
      <p:boldItalic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font" Target="fonts/HelveticaNeue-regular.fntdata"/><Relationship Id="rId21" Type="http://schemas.openxmlformats.org/officeDocument/2006/relationships/slide" Target="slides/slide15.xml"/><Relationship Id="rId24" Type="http://schemas.openxmlformats.org/officeDocument/2006/relationships/font" Target="fonts/HelveticaNeue-italic.fntdata"/><Relationship Id="rId23" Type="http://schemas.openxmlformats.org/officeDocument/2006/relationships/font" Target="fonts/HelveticaNeue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HelveticaNeueLight-regular.fntdata"/><Relationship Id="rId25" Type="http://schemas.openxmlformats.org/officeDocument/2006/relationships/font" Target="fonts/HelveticaNeue-boldItalic.fntdata"/><Relationship Id="rId28" Type="http://schemas.openxmlformats.org/officeDocument/2006/relationships/font" Target="fonts/HelveticaNeueLight-italic.fntdata"/><Relationship Id="rId27" Type="http://schemas.openxmlformats.org/officeDocument/2006/relationships/font" Target="fonts/HelveticaNeueLight-bold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HelveticaNeueLight-bold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OpenSansLight-bold.fntdata"/><Relationship Id="rId30" Type="http://schemas.openxmlformats.org/officeDocument/2006/relationships/font" Target="fonts/OpenSansLight-regular.fntdata"/><Relationship Id="rId11" Type="http://schemas.openxmlformats.org/officeDocument/2006/relationships/slide" Target="slides/slide5.xml"/><Relationship Id="rId33" Type="http://schemas.openxmlformats.org/officeDocument/2006/relationships/font" Target="fonts/OpenSansLight-boldItalic.fntdata"/><Relationship Id="rId10" Type="http://schemas.openxmlformats.org/officeDocument/2006/relationships/slide" Target="slides/slide4.xml"/><Relationship Id="rId32" Type="http://schemas.openxmlformats.org/officeDocument/2006/relationships/font" Target="fonts/OpenSansLight-italic.fntdata"/><Relationship Id="rId13" Type="http://schemas.openxmlformats.org/officeDocument/2006/relationships/slide" Target="slides/slide7.xml"/><Relationship Id="rId35" Type="http://schemas.openxmlformats.org/officeDocument/2006/relationships/font" Target="fonts/OpenSans-bold.fntdata"/><Relationship Id="rId12" Type="http://schemas.openxmlformats.org/officeDocument/2006/relationships/slide" Target="slides/slide6.xml"/><Relationship Id="rId34" Type="http://schemas.openxmlformats.org/officeDocument/2006/relationships/font" Target="fonts/OpenSans-regular.fntdata"/><Relationship Id="rId15" Type="http://schemas.openxmlformats.org/officeDocument/2006/relationships/slide" Target="slides/slide9.xml"/><Relationship Id="rId37" Type="http://schemas.openxmlformats.org/officeDocument/2006/relationships/font" Target="fonts/OpenSans-boldItalic.fntdata"/><Relationship Id="rId14" Type="http://schemas.openxmlformats.org/officeDocument/2006/relationships/slide" Target="slides/slide8.xml"/><Relationship Id="rId36" Type="http://schemas.openxmlformats.org/officeDocument/2006/relationships/font" Target="fonts/OpenSans-italic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28600" lvl="2" marL="13716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28600" lvl="3" marL="18288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28600" lvl="4" marL="22860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adeee062a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3adeee062a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3adeee062af_1_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3adeee062af_1_1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g3adeee062af_1_17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3adeee062af_1_7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3adeee062af_1_7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g3adeee062af_1_79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3adeee062af_1_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3adeee062af_1_2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g3adeee062af_1_25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3adeee062af_2_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3adeee062af_2_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g3adeee062af_2_4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3adeee062af_1_5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3adeee062af_1_5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g3adeee062af_1_58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5" name="Google Shape;115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6" name="Google Shape;116;p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Main title: 40 pt. Arial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br>
              <a:rPr lang="en-US"/>
            </a:br>
            <a:r>
              <a:rPr lang="en-US"/>
              <a:t>Presenter Name: 16 pt. Arial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Presenters Title: 16 pt. Arial Italic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adeee062af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3adeee062af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We want to develop a smart trash classification device to make waste management more efficient and environmentally friendly. By automatically identifying and sorting trash into categories like recyclables, organic waste, and non-recyclables, the device helps reduce human error, saves time, and increases recycling rates. It also encourages sustainable habits and supports cleaner communities by ensuring waste is disposed of correctly.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Nicla Vision combines a powerful STM32H747AII6 Dual ARM® Cortex® M7/M4 IC processor with a 2MP color camera that supports TinyML, as well as a smart 6-axis motion sensor, integrated microphone and distance sensor.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adeee062af_0_2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3adeee062af_0_2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adeee062af_1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3adeee062af_1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g3adeee062af_1_0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adeee062af_1_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adeee062af_1_1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g3adeee062af_1_10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adeee062af_1_6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3adeee062af_1_6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g3adeee062af_1_67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3adeee062af_0_47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3adeee062af_0_47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g3adeee062af_0_478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3adeee062af_1_4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3adeee062af_1_4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g3adeee062af_1_48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7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Relationship Id="rId3" Type="http://schemas.openxmlformats.org/officeDocument/2006/relationships/image" Target="../media/image7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5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>
  <p:cSld name="Title Slide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BB0027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2" name="Google Shape;22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209800" y="895350"/>
            <a:ext cx="3429000" cy="30638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_Plaid-Digital_FINAL-NEW.png" id="23" name="Google Shape;23;p2"/>
          <p:cNvPicPr preferRelativeResize="0"/>
          <p:nvPr/>
        </p:nvPicPr>
        <p:blipFill rotWithShape="1">
          <a:blip r:embed="rId3">
            <a:alphaModFix/>
          </a:blip>
          <a:srcRect b="1989" l="84737" r="4770" t="23988"/>
          <a:stretch/>
        </p:blipFill>
        <p:spPr>
          <a:xfrm>
            <a:off x="457200" y="0"/>
            <a:ext cx="79057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BB0027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5" name="Google Shape;25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209800" y="895350"/>
            <a:ext cx="3429000" cy="30638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_Plaid-Digital_FINAL-NEW.png" id="26" name="Google Shape;26;p2"/>
          <p:cNvPicPr preferRelativeResize="0"/>
          <p:nvPr/>
        </p:nvPicPr>
        <p:blipFill rotWithShape="1">
          <a:blip r:embed="rId3">
            <a:alphaModFix/>
          </a:blip>
          <a:srcRect b="1989" l="84737" r="4770" t="23988"/>
          <a:stretch/>
        </p:blipFill>
        <p:spPr>
          <a:xfrm>
            <a:off x="457200" y="0"/>
            <a:ext cx="79057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>
  <p:cSld name="Title Slide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BB0027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69" name="Google Shape;69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209800" y="895350"/>
            <a:ext cx="3429001" cy="30638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_Plaid-Digital_FINAL-NEW.png" id="70" name="Google Shape;70;p12"/>
          <p:cNvPicPr preferRelativeResize="0"/>
          <p:nvPr/>
        </p:nvPicPr>
        <p:blipFill rotWithShape="1">
          <a:blip r:embed="rId3">
            <a:alphaModFix/>
          </a:blip>
          <a:srcRect b="1983" l="84736" r="4771" t="23991"/>
          <a:stretch/>
        </p:blipFill>
        <p:spPr>
          <a:xfrm>
            <a:off x="457200" y="0"/>
            <a:ext cx="79057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BB0027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72" name="Google Shape;72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209800" y="895350"/>
            <a:ext cx="3429001" cy="30638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_Plaid-Digital_FINAL-NEW.png" id="73" name="Google Shape;73;p12"/>
          <p:cNvPicPr preferRelativeResize="0"/>
          <p:nvPr/>
        </p:nvPicPr>
        <p:blipFill rotWithShape="1">
          <a:blip r:embed="rId3">
            <a:alphaModFix/>
          </a:blip>
          <a:srcRect b="1983" l="84736" r="4771" t="23991"/>
          <a:stretch/>
        </p:blipFill>
        <p:spPr>
          <a:xfrm>
            <a:off x="457200" y="0"/>
            <a:ext cx="79057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3"/>
          <p:cNvSpPr txBox="1"/>
          <p:nvPr>
            <p:ph type="title"/>
          </p:nvPr>
        </p:nvSpPr>
        <p:spPr>
          <a:xfrm>
            <a:off x="457200" y="361950"/>
            <a:ext cx="82296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 Column">
  <p:cSld name="1 Column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4"/>
          <p:cNvSpPr txBox="1"/>
          <p:nvPr>
            <p:ph type="title"/>
          </p:nvPr>
        </p:nvSpPr>
        <p:spPr>
          <a:xfrm>
            <a:off x="457200" y="361950"/>
            <a:ext cx="82296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4"/>
          <p:cNvSpPr txBox="1"/>
          <p:nvPr>
            <p:ph idx="1" type="body"/>
          </p:nvPr>
        </p:nvSpPr>
        <p:spPr>
          <a:xfrm>
            <a:off x="457200" y="1200150"/>
            <a:ext cx="82296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1pPr>
            <a:lvl2pPr indent="-354330" lvl="1" marL="9144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/>
            </a:lvl2pPr>
            <a:lvl3pPr indent="-354330" lvl="2" marL="1371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–"/>
              <a:defRPr/>
            </a:lvl3pPr>
            <a:lvl4pPr indent="-354330" lvl="3" marL="18288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/>
            </a:lvl4pPr>
            <a:lvl5pPr indent="-354329" lvl="4" marL="22860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–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Column">
  <p:cSld name="2 Column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 txBox="1"/>
          <p:nvPr>
            <p:ph type="title"/>
          </p:nvPr>
        </p:nvSpPr>
        <p:spPr>
          <a:xfrm>
            <a:off x="457200" y="361950"/>
            <a:ext cx="82296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15"/>
          <p:cNvSpPr txBox="1"/>
          <p:nvPr>
            <p:ph idx="1" type="body"/>
          </p:nvPr>
        </p:nvSpPr>
        <p:spPr>
          <a:xfrm>
            <a:off x="457200" y="1200150"/>
            <a:ext cx="39624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1pPr>
            <a:lvl2pPr indent="-354330" lvl="1" marL="9144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/>
            </a:lvl2pPr>
            <a:lvl3pPr indent="-354330" lvl="2" marL="1371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–"/>
              <a:defRPr/>
            </a:lvl3pPr>
            <a:lvl4pPr indent="-354330" lvl="3" marL="18288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/>
            </a:lvl4pPr>
            <a:lvl5pPr indent="-354329" lvl="4" marL="22860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–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82" name="Google Shape;82;p15"/>
          <p:cNvSpPr txBox="1"/>
          <p:nvPr>
            <p:ph idx="2" type="body"/>
          </p:nvPr>
        </p:nvSpPr>
        <p:spPr>
          <a:xfrm>
            <a:off x="4727448" y="1212300"/>
            <a:ext cx="39594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1pPr>
            <a:lvl2pPr indent="-354330" lvl="1" marL="9144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/>
            </a:lvl2pPr>
            <a:lvl3pPr indent="-354330" lvl="2" marL="1371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–"/>
              <a:defRPr/>
            </a:lvl3pPr>
            <a:lvl4pPr indent="-354330" lvl="3" marL="18288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/>
            </a:lvl4pPr>
            <a:lvl5pPr indent="-354329" lvl="4" marL="22860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–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Column">
  <p:cSld name="3 Column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/>
          <p:nvPr>
            <p:ph type="title"/>
          </p:nvPr>
        </p:nvSpPr>
        <p:spPr>
          <a:xfrm>
            <a:off x="457200" y="361950"/>
            <a:ext cx="82296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16"/>
          <p:cNvSpPr txBox="1"/>
          <p:nvPr>
            <p:ph idx="1" type="body"/>
          </p:nvPr>
        </p:nvSpPr>
        <p:spPr>
          <a:xfrm>
            <a:off x="457200" y="1200150"/>
            <a:ext cx="25908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1pPr>
            <a:lvl2pPr indent="-354330" lvl="1" marL="9144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/>
            </a:lvl2pPr>
            <a:lvl3pPr indent="-354330" lvl="2" marL="1371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–"/>
              <a:defRPr/>
            </a:lvl3pPr>
            <a:lvl4pPr indent="-354330" lvl="3" marL="18288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/>
            </a:lvl4pPr>
            <a:lvl5pPr indent="-354329" lvl="4" marL="22860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–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86" name="Google Shape;86;p16"/>
          <p:cNvSpPr txBox="1"/>
          <p:nvPr>
            <p:ph idx="2" type="body"/>
          </p:nvPr>
        </p:nvSpPr>
        <p:spPr>
          <a:xfrm>
            <a:off x="3276600" y="1200150"/>
            <a:ext cx="25908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1pPr>
            <a:lvl2pPr indent="-354330" lvl="1" marL="9144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/>
            </a:lvl2pPr>
            <a:lvl3pPr indent="-354330" lvl="2" marL="1371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–"/>
              <a:defRPr/>
            </a:lvl3pPr>
            <a:lvl4pPr indent="-354330" lvl="3" marL="18288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/>
            </a:lvl4pPr>
            <a:lvl5pPr indent="-354329" lvl="4" marL="22860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–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87" name="Google Shape;87;p16"/>
          <p:cNvSpPr txBox="1"/>
          <p:nvPr>
            <p:ph idx="3" type="body"/>
          </p:nvPr>
        </p:nvSpPr>
        <p:spPr>
          <a:xfrm>
            <a:off x="6096000" y="1200150"/>
            <a:ext cx="25908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1pPr>
            <a:lvl2pPr indent="-354330" lvl="1" marL="9144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/>
            </a:lvl2pPr>
            <a:lvl3pPr indent="-354330" lvl="2" marL="1371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–"/>
              <a:defRPr/>
            </a:lvl3pPr>
            <a:lvl4pPr indent="-354330" lvl="3" marL="18288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/>
            </a:lvl4pPr>
            <a:lvl5pPr indent="-354329" lvl="4" marL="22860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–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 Column">
  <p:cSld name="4 Column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7"/>
          <p:cNvSpPr txBox="1"/>
          <p:nvPr>
            <p:ph type="title"/>
          </p:nvPr>
        </p:nvSpPr>
        <p:spPr>
          <a:xfrm>
            <a:off x="457200" y="361950"/>
            <a:ext cx="82296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17"/>
          <p:cNvSpPr txBox="1"/>
          <p:nvPr>
            <p:ph idx="1" type="body"/>
          </p:nvPr>
        </p:nvSpPr>
        <p:spPr>
          <a:xfrm>
            <a:off x="457200" y="1200150"/>
            <a:ext cx="19050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1pPr>
            <a:lvl2pPr indent="-354330" lvl="1" marL="9144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/>
            </a:lvl2pPr>
            <a:lvl3pPr indent="-354330" lvl="2" marL="1371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–"/>
              <a:defRPr/>
            </a:lvl3pPr>
            <a:lvl4pPr indent="-354330" lvl="3" marL="18288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/>
            </a:lvl4pPr>
            <a:lvl5pPr indent="-354329" lvl="4" marL="22860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–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91" name="Google Shape;91;p17"/>
          <p:cNvSpPr txBox="1"/>
          <p:nvPr>
            <p:ph idx="2" type="body"/>
          </p:nvPr>
        </p:nvSpPr>
        <p:spPr>
          <a:xfrm>
            <a:off x="2565400" y="1200150"/>
            <a:ext cx="19050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1pPr>
            <a:lvl2pPr indent="-354330" lvl="1" marL="9144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/>
            </a:lvl2pPr>
            <a:lvl3pPr indent="-354330" lvl="2" marL="1371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–"/>
              <a:defRPr/>
            </a:lvl3pPr>
            <a:lvl4pPr indent="-354330" lvl="3" marL="18288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/>
            </a:lvl4pPr>
            <a:lvl5pPr indent="-354329" lvl="4" marL="22860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–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92" name="Google Shape;92;p17"/>
          <p:cNvSpPr txBox="1"/>
          <p:nvPr>
            <p:ph idx="3" type="body"/>
          </p:nvPr>
        </p:nvSpPr>
        <p:spPr>
          <a:xfrm>
            <a:off x="4673600" y="1200150"/>
            <a:ext cx="19050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1pPr>
            <a:lvl2pPr indent="-354330" lvl="1" marL="9144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/>
            </a:lvl2pPr>
            <a:lvl3pPr indent="-354330" lvl="2" marL="1371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–"/>
              <a:defRPr/>
            </a:lvl3pPr>
            <a:lvl4pPr indent="-354330" lvl="3" marL="18288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/>
            </a:lvl4pPr>
            <a:lvl5pPr indent="-354329" lvl="4" marL="22860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–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93" name="Google Shape;93;p17"/>
          <p:cNvSpPr txBox="1"/>
          <p:nvPr>
            <p:ph idx="4" type="body"/>
          </p:nvPr>
        </p:nvSpPr>
        <p:spPr>
          <a:xfrm>
            <a:off x="6781800" y="1200150"/>
            <a:ext cx="19050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1pPr>
            <a:lvl2pPr indent="-354330" lvl="1" marL="9144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/>
            </a:lvl2pPr>
            <a:lvl3pPr indent="-354330" lvl="2" marL="1371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–"/>
              <a:defRPr/>
            </a:lvl3pPr>
            <a:lvl4pPr indent="-354330" lvl="3" marL="18288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/>
            </a:lvl4pPr>
            <a:lvl5pPr indent="-354329" lvl="4" marL="22860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–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 Slide_1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icture 6" id="96" name="Google Shape;96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9"/>
          <p:cNvSpPr/>
          <p:nvPr/>
        </p:nvSpPr>
        <p:spPr>
          <a:xfrm>
            <a:off x="3729625" y="0"/>
            <a:ext cx="54144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8" name="Google Shape;98;p19"/>
          <p:cNvCxnSpPr/>
          <p:nvPr/>
        </p:nvCxnSpPr>
        <p:spPr>
          <a:xfrm>
            <a:off x="4332173" y="2808962"/>
            <a:ext cx="4265400" cy="0"/>
          </a:xfrm>
          <a:prstGeom prst="straightConnector1">
            <a:avLst/>
          </a:prstGeom>
          <a:noFill/>
          <a:ln cap="flat" cmpd="sng" w="12700">
            <a:solidFill>
              <a:srgbClr val="A5A5A5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99" name="Google Shape;99;p19"/>
          <p:cNvSpPr txBox="1"/>
          <p:nvPr>
            <p:ph idx="1" type="body"/>
          </p:nvPr>
        </p:nvSpPr>
        <p:spPr>
          <a:xfrm>
            <a:off x="4299347" y="1713310"/>
            <a:ext cx="4298100" cy="9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D5D5D"/>
              </a:buClr>
              <a:buSzPts val="2700"/>
              <a:buNone/>
              <a:defRPr sz="2700">
                <a:solidFill>
                  <a:srgbClr val="5D5D5D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D5D5D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D5D5D"/>
              </a:buClr>
              <a:buSzPts val="1400"/>
              <a:buChar char="–"/>
              <a:defRPr/>
            </a:lvl3pPr>
            <a:lvl4pPr indent="-317500" lvl="3" marL="1828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D5D5D"/>
              </a:buClr>
              <a:buSzPts val="1400"/>
              <a:buChar char="•"/>
              <a:defRPr/>
            </a:lvl4pPr>
            <a:lvl5pPr indent="-323850" lvl="4" marL="2286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D5D5D"/>
              </a:buClr>
              <a:buSzPts val="1500"/>
              <a:buChar char="–"/>
              <a:defRPr/>
            </a:lvl5pPr>
            <a:lvl6pPr indent="-3175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Char char="»"/>
              <a:defRPr/>
            </a:lvl6pPr>
            <a:lvl7pPr indent="-317500" lvl="6" marL="3200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Char char="»"/>
              <a:defRPr/>
            </a:lvl7pPr>
            <a:lvl8pPr indent="-317500" lvl="7" marL="3657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Char char="»"/>
              <a:defRPr/>
            </a:lvl8pPr>
            <a:lvl9pPr indent="-317500" lvl="8" marL="4114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Char char="»"/>
              <a:defRPr/>
            </a:lvl9pPr>
          </a:lstStyle>
          <a:p/>
        </p:txBody>
      </p:sp>
      <p:sp>
        <p:nvSpPr>
          <p:cNvPr id="100" name="Google Shape;100;p19"/>
          <p:cNvSpPr txBox="1"/>
          <p:nvPr>
            <p:ph idx="2" type="body"/>
          </p:nvPr>
        </p:nvSpPr>
        <p:spPr>
          <a:xfrm>
            <a:off x="4341019" y="3020102"/>
            <a:ext cx="2452800" cy="25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D5D5D"/>
              </a:buClr>
              <a:buSzPts val="1200"/>
              <a:buNone/>
              <a:defRPr b="1" sz="1200" cap="none">
                <a:solidFill>
                  <a:srgbClr val="5D5D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D5D5D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D5D5D"/>
              </a:buClr>
              <a:buSzPts val="1400"/>
              <a:buChar char="–"/>
              <a:defRPr/>
            </a:lvl3pPr>
            <a:lvl4pPr indent="-317500" lvl="3" marL="1828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D5D5D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D5D5D"/>
              </a:buClr>
              <a:buSzPts val="1400"/>
              <a:buChar char="–"/>
              <a:defRPr/>
            </a:lvl5pPr>
            <a:lvl6pPr indent="-3175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Char char="»"/>
              <a:defRPr/>
            </a:lvl6pPr>
            <a:lvl7pPr indent="-317500" lvl="6" marL="3200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Char char="»"/>
              <a:defRPr/>
            </a:lvl7pPr>
            <a:lvl8pPr indent="-317500" lvl="7" marL="3657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Char char="»"/>
              <a:defRPr/>
            </a:lvl8pPr>
            <a:lvl9pPr indent="-317500" lvl="8" marL="4114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Char char="»"/>
              <a:defRPr/>
            </a:lvl9pPr>
          </a:lstStyle>
          <a:p/>
        </p:txBody>
      </p:sp>
      <p:pic>
        <p:nvPicPr>
          <p:cNvPr id="101" name="Google Shape;101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53407" y="1917166"/>
            <a:ext cx="1558578" cy="989752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9"/>
          <p:cNvSpPr txBox="1"/>
          <p:nvPr>
            <p:ph idx="3" type="body"/>
          </p:nvPr>
        </p:nvSpPr>
        <p:spPr>
          <a:xfrm>
            <a:off x="4336418" y="3336808"/>
            <a:ext cx="4444500" cy="484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400"/>
              <a:buNone/>
              <a:defRPr sz="1400">
                <a:solidFill>
                  <a:srgbClr val="5D5D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D5D5D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D5D5D"/>
              </a:buClr>
              <a:buSzPts val="1400"/>
              <a:buChar char="–"/>
              <a:defRPr/>
            </a:lvl3pPr>
            <a:lvl4pPr indent="-317500" lvl="3" marL="1828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D5D5D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D5D5D"/>
              </a:buClr>
              <a:buSzPts val="1400"/>
              <a:buChar char="–"/>
              <a:defRPr/>
            </a:lvl5pPr>
            <a:lvl6pPr indent="-3175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Char char="»"/>
              <a:defRPr/>
            </a:lvl6pPr>
            <a:lvl7pPr indent="-317500" lvl="6" marL="3200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Char char="»"/>
              <a:defRPr/>
            </a:lvl7pPr>
            <a:lvl8pPr indent="-317500" lvl="7" marL="3657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Char char="»"/>
              <a:defRPr/>
            </a:lvl8pPr>
            <a:lvl9pPr indent="-317500" lvl="8" marL="4114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5" name="Google Shape;105;p2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06" name="Google Shape;106;p20"/>
          <p:cNvSpPr txBox="1"/>
          <p:nvPr>
            <p:ph idx="12" type="sldNum"/>
          </p:nvPr>
        </p:nvSpPr>
        <p:spPr>
          <a:xfrm>
            <a:off x="8472458" y="4663217"/>
            <a:ext cx="548700" cy="276900"/>
          </a:xfrm>
          <a:prstGeom prst="rect">
            <a:avLst/>
          </a:prstGeom>
        </p:spPr>
        <p:txBody>
          <a:bodyPr anchorCtr="0" anchor="ctr" bIns="45700" lIns="45700" spcFirstLastPara="1" rIns="45700" wrap="square" tIns="4570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 txBox="1"/>
          <p:nvPr>
            <p:ph type="title"/>
          </p:nvPr>
        </p:nvSpPr>
        <p:spPr>
          <a:xfrm>
            <a:off x="457200" y="361950"/>
            <a:ext cx="82296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 Column">
  <p:cSld name="1 Column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/>
          <p:nvPr>
            <p:ph type="title"/>
          </p:nvPr>
        </p:nvSpPr>
        <p:spPr>
          <a:xfrm>
            <a:off x="457200" y="361950"/>
            <a:ext cx="82296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" type="body"/>
          </p:nvPr>
        </p:nvSpPr>
        <p:spPr>
          <a:xfrm>
            <a:off x="457200" y="1200150"/>
            <a:ext cx="82296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1pPr>
            <a:lvl2pPr indent="-354330" lvl="1" marL="9144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/>
            </a:lvl2pPr>
            <a:lvl3pPr indent="-354330" lvl="2" marL="1371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–"/>
              <a:defRPr/>
            </a:lvl3pPr>
            <a:lvl4pPr indent="-354330" lvl="3" marL="18288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/>
            </a:lvl4pPr>
            <a:lvl5pPr indent="-354329" lvl="4" marL="22860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–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Column">
  <p:cSld name="2 Column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/>
          <p:nvPr>
            <p:ph type="title"/>
          </p:nvPr>
        </p:nvSpPr>
        <p:spPr>
          <a:xfrm>
            <a:off x="457200" y="361950"/>
            <a:ext cx="82296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6"/>
          <p:cNvSpPr txBox="1"/>
          <p:nvPr>
            <p:ph idx="1" type="body"/>
          </p:nvPr>
        </p:nvSpPr>
        <p:spPr>
          <a:xfrm>
            <a:off x="457200" y="1200150"/>
            <a:ext cx="39624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1pPr>
            <a:lvl2pPr indent="-354330" lvl="1" marL="9144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/>
            </a:lvl2pPr>
            <a:lvl3pPr indent="-354330" lvl="2" marL="1371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–"/>
              <a:defRPr/>
            </a:lvl3pPr>
            <a:lvl4pPr indent="-354330" lvl="3" marL="18288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/>
            </a:lvl4pPr>
            <a:lvl5pPr indent="-354329" lvl="4" marL="22860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–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36" name="Google Shape;36;p6"/>
          <p:cNvSpPr txBox="1"/>
          <p:nvPr>
            <p:ph idx="2" type="body"/>
          </p:nvPr>
        </p:nvSpPr>
        <p:spPr>
          <a:xfrm>
            <a:off x="4727448" y="1212300"/>
            <a:ext cx="3959352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1pPr>
            <a:lvl2pPr indent="-354330" lvl="1" marL="9144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/>
            </a:lvl2pPr>
            <a:lvl3pPr indent="-354330" lvl="2" marL="1371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–"/>
              <a:defRPr/>
            </a:lvl3pPr>
            <a:lvl4pPr indent="-354330" lvl="3" marL="18288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/>
            </a:lvl4pPr>
            <a:lvl5pPr indent="-354329" lvl="4" marL="22860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–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Column">
  <p:cSld name="3 Column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7"/>
          <p:cNvSpPr txBox="1"/>
          <p:nvPr>
            <p:ph type="title"/>
          </p:nvPr>
        </p:nvSpPr>
        <p:spPr>
          <a:xfrm>
            <a:off x="457200" y="361950"/>
            <a:ext cx="82296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7"/>
          <p:cNvSpPr txBox="1"/>
          <p:nvPr>
            <p:ph idx="1" type="body"/>
          </p:nvPr>
        </p:nvSpPr>
        <p:spPr>
          <a:xfrm>
            <a:off x="457200" y="1200150"/>
            <a:ext cx="25908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1pPr>
            <a:lvl2pPr indent="-354330" lvl="1" marL="9144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/>
            </a:lvl2pPr>
            <a:lvl3pPr indent="-354330" lvl="2" marL="1371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–"/>
              <a:defRPr/>
            </a:lvl3pPr>
            <a:lvl4pPr indent="-354330" lvl="3" marL="18288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/>
            </a:lvl4pPr>
            <a:lvl5pPr indent="-354329" lvl="4" marL="22860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–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40" name="Google Shape;40;p7"/>
          <p:cNvSpPr txBox="1"/>
          <p:nvPr>
            <p:ph idx="2" type="body"/>
          </p:nvPr>
        </p:nvSpPr>
        <p:spPr>
          <a:xfrm>
            <a:off x="3276600" y="1200150"/>
            <a:ext cx="25908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1pPr>
            <a:lvl2pPr indent="-354330" lvl="1" marL="9144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/>
            </a:lvl2pPr>
            <a:lvl3pPr indent="-354330" lvl="2" marL="1371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–"/>
              <a:defRPr/>
            </a:lvl3pPr>
            <a:lvl4pPr indent="-354330" lvl="3" marL="18288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/>
            </a:lvl4pPr>
            <a:lvl5pPr indent="-354329" lvl="4" marL="22860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–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41" name="Google Shape;41;p7"/>
          <p:cNvSpPr txBox="1"/>
          <p:nvPr>
            <p:ph idx="3" type="body"/>
          </p:nvPr>
        </p:nvSpPr>
        <p:spPr>
          <a:xfrm>
            <a:off x="6096000" y="1200150"/>
            <a:ext cx="25908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1pPr>
            <a:lvl2pPr indent="-354330" lvl="1" marL="9144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/>
            </a:lvl2pPr>
            <a:lvl3pPr indent="-354330" lvl="2" marL="1371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–"/>
              <a:defRPr/>
            </a:lvl3pPr>
            <a:lvl4pPr indent="-354330" lvl="3" marL="18288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/>
            </a:lvl4pPr>
            <a:lvl5pPr indent="-354329" lvl="4" marL="22860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–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 Column">
  <p:cSld name="4 Column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57200" y="361950"/>
            <a:ext cx="82296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8"/>
          <p:cNvSpPr txBox="1"/>
          <p:nvPr>
            <p:ph idx="1" type="body"/>
          </p:nvPr>
        </p:nvSpPr>
        <p:spPr>
          <a:xfrm>
            <a:off x="457200" y="1200150"/>
            <a:ext cx="19050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1pPr>
            <a:lvl2pPr indent="-354330" lvl="1" marL="9144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/>
            </a:lvl2pPr>
            <a:lvl3pPr indent="-354330" lvl="2" marL="1371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–"/>
              <a:defRPr/>
            </a:lvl3pPr>
            <a:lvl4pPr indent="-354330" lvl="3" marL="18288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/>
            </a:lvl4pPr>
            <a:lvl5pPr indent="-354329" lvl="4" marL="22860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–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45" name="Google Shape;45;p8"/>
          <p:cNvSpPr txBox="1"/>
          <p:nvPr>
            <p:ph idx="2" type="body"/>
          </p:nvPr>
        </p:nvSpPr>
        <p:spPr>
          <a:xfrm>
            <a:off x="2565400" y="1200150"/>
            <a:ext cx="19050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1pPr>
            <a:lvl2pPr indent="-354330" lvl="1" marL="9144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/>
            </a:lvl2pPr>
            <a:lvl3pPr indent="-354330" lvl="2" marL="1371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–"/>
              <a:defRPr/>
            </a:lvl3pPr>
            <a:lvl4pPr indent="-354330" lvl="3" marL="18288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/>
            </a:lvl4pPr>
            <a:lvl5pPr indent="-354329" lvl="4" marL="22860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–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46" name="Google Shape;46;p8"/>
          <p:cNvSpPr txBox="1"/>
          <p:nvPr>
            <p:ph idx="3" type="body"/>
          </p:nvPr>
        </p:nvSpPr>
        <p:spPr>
          <a:xfrm>
            <a:off x="4673600" y="1200150"/>
            <a:ext cx="19050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1pPr>
            <a:lvl2pPr indent="-354330" lvl="1" marL="9144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/>
            </a:lvl2pPr>
            <a:lvl3pPr indent="-354330" lvl="2" marL="1371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–"/>
              <a:defRPr/>
            </a:lvl3pPr>
            <a:lvl4pPr indent="-354330" lvl="3" marL="18288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/>
            </a:lvl4pPr>
            <a:lvl5pPr indent="-354329" lvl="4" marL="22860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–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47" name="Google Shape;47;p8"/>
          <p:cNvSpPr txBox="1"/>
          <p:nvPr>
            <p:ph idx="4" type="body"/>
          </p:nvPr>
        </p:nvSpPr>
        <p:spPr>
          <a:xfrm>
            <a:off x="6781800" y="1200150"/>
            <a:ext cx="19050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1pPr>
            <a:lvl2pPr indent="-354330" lvl="1" marL="9144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/>
            </a:lvl2pPr>
            <a:lvl3pPr indent="-354330" lvl="2" marL="1371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–"/>
              <a:defRPr/>
            </a:lvl3pPr>
            <a:lvl4pPr indent="-354330" lvl="3" marL="18288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/>
            </a:lvl4pPr>
            <a:lvl5pPr indent="-354329" lvl="4" marL="22860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–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0" name="Google Shape;50;p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472458" y="4663217"/>
            <a:ext cx="548700" cy="276900"/>
          </a:xfrm>
          <a:prstGeom prst="rect">
            <a:avLst/>
          </a:prstGeom>
        </p:spPr>
        <p:txBody>
          <a:bodyPr anchorCtr="0" anchor="ctr" bIns="45700" lIns="45700" spcFirstLastPara="1" rIns="45700" wrap="square" tIns="4570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imes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imes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imes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imes"/>
              <a:buNone/>
              <a:defRPr/>
            </a:lvl9pPr>
          </a:lstStyle>
          <a:p/>
        </p:txBody>
      </p:sp>
      <p:sp>
        <p:nvSpPr>
          <p:cNvPr id="65" name="Google Shape;65;p1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/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/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/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/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/>
            </a:lvl9pPr>
          </a:lstStyle>
          <a:p/>
        </p:txBody>
      </p:sp>
      <p:sp>
        <p:nvSpPr>
          <p:cNvPr id="66" name="Google Shape;66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Open Sans Light"/>
              <a:buNone/>
              <a:defRPr b="0" i="0" sz="1200" u="none" cap="none" strike="noStrike">
                <a:solidFill>
                  <a:srgbClr val="888888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Open Sans Light"/>
              <a:buNone/>
              <a:defRPr b="0" i="0" sz="1200" u="none" cap="none" strike="noStrike">
                <a:solidFill>
                  <a:srgbClr val="888888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Open Sans Light"/>
              <a:buNone/>
              <a:defRPr b="0" i="0" sz="1200" u="none" cap="none" strike="noStrike">
                <a:solidFill>
                  <a:srgbClr val="888888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Open Sans Light"/>
              <a:buNone/>
              <a:defRPr b="0" i="0" sz="1200" u="none" cap="none" strike="noStrike">
                <a:solidFill>
                  <a:srgbClr val="888888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Open Sans Light"/>
              <a:buNone/>
              <a:defRPr b="0" i="0" sz="1200" u="none" cap="none" strike="noStrike">
                <a:solidFill>
                  <a:srgbClr val="888888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Open Sans Light"/>
              <a:buNone/>
              <a:defRPr b="0" i="0" sz="1200" u="none" cap="none" strike="noStrike">
                <a:solidFill>
                  <a:srgbClr val="888888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Open Sans Light"/>
              <a:buNone/>
              <a:defRPr b="0" i="0" sz="1200" u="none" cap="none" strike="noStrike">
                <a:solidFill>
                  <a:srgbClr val="888888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Open Sans Light"/>
              <a:buNone/>
              <a:defRPr b="0" i="0" sz="1200" u="none" cap="none" strike="noStrike">
                <a:solidFill>
                  <a:srgbClr val="888888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Open Sans Light"/>
              <a:buNone/>
              <a:defRPr b="0" i="0" sz="1200" u="none" cap="none" strike="noStrike">
                <a:solidFill>
                  <a:srgbClr val="888888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11" Type="http://schemas.openxmlformats.org/officeDocument/2006/relationships/theme" Target="../theme/theme2.xml"/><Relationship Id="rId10" Type="http://schemas.openxmlformats.org/officeDocument/2006/relationships/slideLayout" Target="../slideLayouts/slideLayout8.xml"/><Relationship Id="rId9" Type="http://schemas.openxmlformats.org/officeDocument/2006/relationships/slideLayout" Target="../slideLayouts/slideLayout7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6.xml"/><Relationship Id="rId13" Type="http://schemas.openxmlformats.org/officeDocument/2006/relationships/theme" Target="../theme/theme3.xml"/><Relationship Id="rId12" Type="http://schemas.openxmlformats.org/officeDocument/2006/relationships/slideLayout" Target="../slideLayouts/slideLayout18.xml"/><Relationship Id="rId1" Type="http://schemas.openxmlformats.org/officeDocument/2006/relationships/image" Target="../media/image7.png"/><Relationship Id="rId2" Type="http://schemas.openxmlformats.org/officeDocument/2006/relationships/image" Target="../media/image8.png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3.xml"/><Relationship Id="rId8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_Plaid-Digital_FINAL-NEW.png" id="10" name="Google Shape;10;p1"/>
          <p:cNvPicPr preferRelativeResize="0"/>
          <p:nvPr/>
        </p:nvPicPr>
        <p:blipFill rotWithShape="1">
          <a:blip r:embed="rId1">
            <a:alphaModFix/>
          </a:blip>
          <a:srcRect b="2893" l="59550" r="39888" t="20875"/>
          <a:stretch/>
        </p:blipFill>
        <p:spPr>
          <a:xfrm rot="5400000">
            <a:off x="3798887" y="1046163"/>
            <a:ext cx="60325" cy="76581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_Plaid-Digital_FINAL-NEW.png" id="11" name="Google Shape;11;p1"/>
          <p:cNvPicPr preferRelativeResize="0"/>
          <p:nvPr/>
        </p:nvPicPr>
        <p:blipFill rotWithShape="1">
          <a:blip r:embed="rId1">
            <a:alphaModFix/>
          </a:blip>
          <a:srcRect b="2893" l="59550" r="39888" t="20875"/>
          <a:stretch/>
        </p:blipFill>
        <p:spPr>
          <a:xfrm rot="5400000">
            <a:off x="3798887" y="1046163"/>
            <a:ext cx="60325" cy="76581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1"/>
          <p:cNvSpPr txBox="1"/>
          <p:nvPr>
            <p:ph type="title"/>
          </p:nvPr>
        </p:nvSpPr>
        <p:spPr>
          <a:xfrm>
            <a:off x="457200" y="361950"/>
            <a:ext cx="82296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" type="body"/>
          </p:nvPr>
        </p:nvSpPr>
        <p:spPr>
          <a:xfrm>
            <a:off x="457200" y="1200150"/>
            <a:ext cx="8229600" cy="35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60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2639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4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26389" lvl="2" marL="13716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40"/>
              <a:buFont typeface="Arial"/>
              <a:buChar char="–"/>
              <a:defRPr b="0" i="1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26389" lvl="3" marL="18288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4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26389" lvl="4" marL="22860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40"/>
              <a:buFont typeface="Arial"/>
              <a:buChar char="–"/>
              <a:defRPr b="0" i="1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4" name="Google Shape;14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772400" y="4248150"/>
            <a:ext cx="1154590" cy="736392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1"/>
          <p:cNvSpPr txBox="1"/>
          <p:nvPr>
            <p:ph idx="12" type="sldNum"/>
          </p:nvPr>
        </p:nvSpPr>
        <p:spPr>
          <a:xfrm>
            <a:off x="11073918" y="6400413"/>
            <a:ext cx="279883" cy="276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" name="Google Shape;16;p1"/>
          <p:cNvSpPr txBox="1"/>
          <p:nvPr/>
        </p:nvSpPr>
        <p:spPr>
          <a:xfrm>
            <a:off x="11226318" y="6552813"/>
            <a:ext cx="279883" cy="276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88888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‹#›</a:t>
            </a:fld>
            <a:endParaRPr b="0" i="0" sz="1200" u="none" cap="none" strike="noStrike">
              <a:solidFill>
                <a:srgbClr val="888888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7" name="Google Shape;17;p1"/>
          <p:cNvSpPr txBox="1"/>
          <p:nvPr/>
        </p:nvSpPr>
        <p:spPr>
          <a:xfrm>
            <a:off x="11378718" y="6705213"/>
            <a:ext cx="279883" cy="276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88888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‹#›</a:t>
            </a:fld>
            <a:endParaRPr b="0" i="0" sz="1200" u="none" cap="none" strike="noStrike">
              <a:solidFill>
                <a:srgbClr val="888888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8" name="Google Shape;18;p1"/>
          <p:cNvSpPr txBox="1"/>
          <p:nvPr/>
        </p:nvSpPr>
        <p:spPr>
          <a:xfrm>
            <a:off x="11531118" y="6857613"/>
            <a:ext cx="279883" cy="276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88888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‹#›</a:t>
            </a:fld>
            <a:endParaRPr b="0" i="0" sz="1200" u="none" cap="none" strike="noStrike">
              <a:solidFill>
                <a:srgbClr val="888888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9" name="Google Shape;19;p1"/>
          <p:cNvSpPr txBox="1"/>
          <p:nvPr/>
        </p:nvSpPr>
        <p:spPr>
          <a:xfrm>
            <a:off x="8534400" y="100340"/>
            <a:ext cx="506890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100" u="none" cap="none" strike="noStrik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  <a:endParaRPr b="0" i="0" sz="1100" u="none" cap="none" strike="noStrike">
              <a:solidFill>
                <a:srgbClr val="7F7F7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_Plaid-Digital_FINAL-NEW.png" id="53" name="Google Shape;53;p10"/>
          <p:cNvPicPr preferRelativeResize="0"/>
          <p:nvPr/>
        </p:nvPicPr>
        <p:blipFill rotWithShape="1">
          <a:blip r:embed="rId1">
            <a:alphaModFix/>
          </a:blip>
          <a:srcRect b="2889" l="59550" r="39887" t="20879"/>
          <a:stretch/>
        </p:blipFill>
        <p:spPr>
          <a:xfrm rot="5400000">
            <a:off x="3798887" y="1046162"/>
            <a:ext cx="60324" cy="76581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_Plaid-Digital_FINAL-NEW.png" id="54" name="Google Shape;54;p10"/>
          <p:cNvPicPr preferRelativeResize="0"/>
          <p:nvPr/>
        </p:nvPicPr>
        <p:blipFill rotWithShape="1">
          <a:blip r:embed="rId1">
            <a:alphaModFix/>
          </a:blip>
          <a:srcRect b="2889" l="59550" r="39887" t="20879"/>
          <a:stretch/>
        </p:blipFill>
        <p:spPr>
          <a:xfrm rot="5400000">
            <a:off x="3798887" y="1046162"/>
            <a:ext cx="60324" cy="7658101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0"/>
          <p:cNvSpPr txBox="1"/>
          <p:nvPr>
            <p:ph type="title"/>
          </p:nvPr>
        </p:nvSpPr>
        <p:spPr>
          <a:xfrm>
            <a:off x="457200" y="361950"/>
            <a:ext cx="82296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/>
        </p:txBody>
      </p:sp>
      <p:sp>
        <p:nvSpPr>
          <p:cNvPr id="56" name="Google Shape;56;p10"/>
          <p:cNvSpPr txBox="1"/>
          <p:nvPr>
            <p:ph idx="1" type="body"/>
          </p:nvPr>
        </p:nvSpPr>
        <p:spPr>
          <a:xfrm>
            <a:off x="457200" y="1200150"/>
            <a:ext cx="8229600" cy="35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spcBef>
                <a:spcPts val="60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26390" lvl="1" marL="914400" marR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4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26389" lvl="2" marL="1371600" marR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40"/>
              <a:buFont typeface="Arial"/>
              <a:buChar char="–"/>
              <a:defRPr b="0" i="1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26389" lvl="3" marL="1828800" marR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4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26389" lvl="4" marL="2286000" marR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40"/>
              <a:buFont typeface="Arial"/>
              <a:buChar char="–"/>
              <a:defRPr b="0" i="1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57" name="Google Shape;57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772400" y="4248150"/>
            <a:ext cx="1154590" cy="736392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0"/>
          <p:cNvSpPr txBox="1"/>
          <p:nvPr>
            <p:ph idx="12" type="sldNum"/>
          </p:nvPr>
        </p:nvSpPr>
        <p:spPr>
          <a:xfrm>
            <a:off x="11073918" y="6400413"/>
            <a:ext cx="2799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9" name="Google Shape;59;p10"/>
          <p:cNvSpPr txBox="1"/>
          <p:nvPr/>
        </p:nvSpPr>
        <p:spPr>
          <a:xfrm>
            <a:off x="11226318" y="6552813"/>
            <a:ext cx="2799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88888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‹#›</a:t>
            </a:fld>
            <a:endParaRPr b="0" i="0" sz="1200" u="none" cap="none" strike="noStrike">
              <a:solidFill>
                <a:srgbClr val="888888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60" name="Google Shape;60;p10"/>
          <p:cNvSpPr txBox="1"/>
          <p:nvPr/>
        </p:nvSpPr>
        <p:spPr>
          <a:xfrm>
            <a:off x="11378718" y="6705213"/>
            <a:ext cx="2799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88888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‹#›</a:t>
            </a:fld>
            <a:endParaRPr b="0" i="0" sz="1200" u="none" cap="none" strike="noStrike">
              <a:solidFill>
                <a:srgbClr val="888888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61" name="Google Shape;61;p10"/>
          <p:cNvSpPr txBox="1"/>
          <p:nvPr/>
        </p:nvSpPr>
        <p:spPr>
          <a:xfrm>
            <a:off x="11531118" y="6857613"/>
            <a:ext cx="2799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88888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‹#›</a:t>
            </a:fld>
            <a:endParaRPr b="0" i="0" sz="1200" u="none" cap="none" strike="noStrike">
              <a:solidFill>
                <a:srgbClr val="888888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62" name="Google Shape;62;p10"/>
          <p:cNvSpPr txBox="1"/>
          <p:nvPr/>
        </p:nvSpPr>
        <p:spPr>
          <a:xfrm>
            <a:off x="8534400" y="100340"/>
            <a:ext cx="5070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100" u="none" cap="none" strike="noStrik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  <a:endParaRPr b="0" i="0" sz="1100" u="none" cap="none" strike="noStrike">
              <a:solidFill>
                <a:srgbClr val="7F7F7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6" r:id="rId3"/>
    <p:sldLayoutId id="2147483657" r:id="rId4"/>
    <p:sldLayoutId id="2147483658" r:id="rId5"/>
    <p:sldLayoutId id="2147483659" r:id="rId6"/>
    <p:sldLayoutId id="2147483660" r:id="rId7"/>
    <p:sldLayoutId id="2147483661" r:id="rId8"/>
    <p:sldLayoutId id="2147483662" r:id="rId9"/>
    <p:sldLayoutId id="2147483663" r:id="rId10"/>
    <p:sldLayoutId id="2147483664" r:id="rId11"/>
    <p:sldLayoutId id="2147483665" r:id="rId1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png"/><Relationship Id="rId4" Type="http://schemas.openxmlformats.org/officeDocument/2006/relationships/image" Target="../media/image2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://drive.google.com/file/d/1nkhdR7CTiWPZx7OeSdjLqeqDK1JpbF3x/view" TargetMode="External"/><Relationship Id="rId4" Type="http://schemas.openxmlformats.org/officeDocument/2006/relationships/image" Target="../media/image14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Relationship Id="rId4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3.png"/><Relationship Id="rId4" Type="http://schemas.openxmlformats.org/officeDocument/2006/relationships/image" Target="../media/image11.jpg"/><Relationship Id="rId5" Type="http://schemas.openxmlformats.org/officeDocument/2006/relationships/image" Target="../media/image1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2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# 15 Trash Sorter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Final demo</a:t>
            </a:r>
            <a:endParaRPr/>
          </a:p>
        </p:txBody>
      </p:sp>
      <p:sp>
        <p:nvSpPr>
          <p:cNvPr id="112" name="Google Shape;112;p2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18-844 project final  </a:t>
            </a:r>
            <a:endParaRPr/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Kejia Hu, Bowei Li, Zijia Liu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0"/>
          <p:cNvSpPr txBox="1"/>
          <p:nvPr>
            <p:ph type="title"/>
          </p:nvPr>
        </p:nvSpPr>
        <p:spPr>
          <a:xfrm>
            <a:off x="457200" y="361950"/>
            <a:ext cx="8229600" cy="609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Results</a:t>
            </a:r>
            <a:endParaRPr/>
          </a:p>
        </p:txBody>
      </p:sp>
      <p:sp>
        <p:nvSpPr>
          <p:cNvPr id="187" name="Google Shape;187;p30"/>
          <p:cNvSpPr txBox="1"/>
          <p:nvPr>
            <p:ph idx="1" type="body"/>
          </p:nvPr>
        </p:nvSpPr>
        <p:spPr>
          <a:xfrm>
            <a:off x="457200" y="1200150"/>
            <a:ext cx="3962400" cy="3429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-US" sz="1600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Validation accuracy</a:t>
            </a:r>
            <a:endParaRPr b="1" sz="1600"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200"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200"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30"/>
          <p:cNvSpPr txBox="1"/>
          <p:nvPr>
            <p:ph idx="2" type="body"/>
          </p:nvPr>
        </p:nvSpPr>
        <p:spPr>
          <a:xfrm>
            <a:off x="4727448" y="1212300"/>
            <a:ext cx="3959400" cy="3429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-US" sz="1600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Testing accuracy</a:t>
            </a:r>
            <a:endParaRPr b="1" sz="1600"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600"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89" name="Google Shape;189;p30" title="Screenshot 2025-12-05 at 2.43.03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8700" y="1839459"/>
            <a:ext cx="3959399" cy="27137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30" title="Screenshot 2025-12-05 at 2.43.30 PM.png"/>
          <p:cNvPicPr preferRelativeResize="0"/>
          <p:nvPr/>
        </p:nvPicPr>
        <p:blipFill rotWithShape="1">
          <a:blip r:embed="rId4">
            <a:alphaModFix/>
          </a:blip>
          <a:srcRect b="85415" l="0" r="0" t="0"/>
          <a:stretch/>
        </p:blipFill>
        <p:spPr>
          <a:xfrm>
            <a:off x="4727450" y="1660875"/>
            <a:ext cx="3959400" cy="5967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30" title="Screenshot 2025-12-05 at 2.43.30 PM.png"/>
          <p:cNvPicPr preferRelativeResize="0"/>
          <p:nvPr/>
        </p:nvPicPr>
        <p:blipFill rotWithShape="1">
          <a:blip r:embed="rId4">
            <a:alphaModFix/>
          </a:blip>
          <a:srcRect b="0" l="0" r="0" t="56638"/>
          <a:stretch/>
        </p:blipFill>
        <p:spPr>
          <a:xfrm>
            <a:off x="4727450" y="2411025"/>
            <a:ext cx="3962399" cy="17755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1"/>
          <p:cNvSpPr txBox="1"/>
          <p:nvPr>
            <p:ph type="title"/>
          </p:nvPr>
        </p:nvSpPr>
        <p:spPr>
          <a:xfrm>
            <a:off x="457200" y="361950"/>
            <a:ext cx="8229600" cy="609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Video</a:t>
            </a:r>
            <a:endParaRPr/>
          </a:p>
        </p:txBody>
      </p:sp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457200" y="1200150"/>
            <a:ext cx="3962400" cy="3429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4727448" y="1212300"/>
            <a:ext cx="3959400" cy="3429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0" name="Google Shape;200;p31" title="v3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59849" y="315388"/>
            <a:ext cx="2483750" cy="4415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2"/>
          <p:cNvSpPr txBox="1"/>
          <p:nvPr>
            <p:ph type="title"/>
          </p:nvPr>
        </p:nvSpPr>
        <p:spPr>
          <a:xfrm>
            <a:off x="457200" y="361950"/>
            <a:ext cx="8229600" cy="609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Challenges - Power Consumption</a:t>
            </a:r>
            <a:endParaRPr/>
          </a:p>
        </p:txBody>
      </p:sp>
      <p:sp>
        <p:nvSpPr>
          <p:cNvPr id="207" name="Google Shape;207;p32"/>
          <p:cNvSpPr txBox="1"/>
          <p:nvPr>
            <p:ph idx="2" type="body"/>
          </p:nvPr>
        </p:nvSpPr>
        <p:spPr>
          <a:xfrm>
            <a:off x="4727400" y="971550"/>
            <a:ext cx="3959400" cy="3602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300">
                <a:latin typeface="Arial"/>
                <a:ea typeface="Arial"/>
                <a:cs typeface="Arial"/>
                <a:sym typeface="Arial"/>
              </a:rPr>
              <a:t>Device Operating Mode</a:t>
            </a:r>
            <a:endParaRPr b="1" sz="13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-US" sz="1100">
                <a:latin typeface="Arial"/>
                <a:ea typeface="Arial"/>
                <a:cs typeface="Arial"/>
                <a:sym typeface="Arial"/>
              </a:rPr>
              <a:t>Camera + Inference Model: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 250–350 mW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Based on a </a:t>
            </a:r>
            <a:r>
              <a:rPr b="1" lang="en-US" sz="1100">
                <a:latin typeface="Arial"/>
                <a:ea typeface="Arial"/>
                <a:cs typeface="Arial"/>
                <a:sym typeface="Arial"/>
              </a:rPr>
              <a:t>3.7V Li-Po battery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, this corresponds to: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r>
              <a:rPr lang="en-US" sz="1100">
                <a:latin typeface="Arial"/>
                <a:ea typeface="Arial"/>
                <a:cs typeface="Arial"/>
                <a:sym typeface="Arial"/>
              </a:rPr>
              <a:t> → </a:t>
            </a:r>
            <a:r>
              <a:rPr b="1" lang="en-US" sz="1100">
                <a:latin typeface="Arial"/>
                <a:ea typeface="Arial"/>
                <a:cs typeface="Arial"/>
                <a:sym typeface="Arial"/>
              </a:rPr>
              <a:t>70–95 mA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 (full-speed inference)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300">
                <a:latin typeface="Arial"/>
                <a:ea typeface="Arial"/>
                <a:cs typeface="Arial"/>
                <a:sym typeface="Arial"/>
              </a:rPr>
              <a:t>Display Module</a:t>
            </a:r>
            <a:endParaRPr b="1" sz="13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LCD consumption: </a:t>
            </a:r>
            <a:r>
              <a:rPr b="1" lang="en-US" sz="1100">
                <a:latin typeface="Arial"/>
                <a:ea typeface="Arial"/>
                <a:cs typeface="Arial"/>
                <a:sym typeface="Arial"/>
              </a:rPr>
              <a:t>20–25 mA</a:t>
            </a:r>
            <a:endParaRPr b="1"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300">
                <a:latin typeface="Arial"/>
                <a:ea typeface="Arial"/>
                <a:cs typeface="Arial"/>
                <a:sym typeface="Arial"/>
              </a:rPr>
              <a:t>Total System Current</a:t>
            </a:r>
            <a:endParaRPr b="1" sz="13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→ </a:t>
            </a:r>
            <a:r>
              <a:rPr b="1" lang="en-US" sz="1100">
                <a:latin typeface="Arial"/>
                <a:ea typeface="Arial"/>
                <a:cs typeface="Arial"/>
                <a:sym typeface="Arial"/>
              </a:rPr>
              <a:t>≈ 90–120 mA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 during continuous inference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With a typical 5000 mAh Li-Po battery, our system (camera + inference + LCD) can run for </a:t>
            </a:r>
            <a:r>
              <a:rPr b="1" lang="en-US" sz="1100">
                <a:latin typeface="Arial"/>
                <a:ea typeface="Arial"/>
                <a:cs typeface="Arial"/>
                <a:sym typeface="Arial"/>
              </a:rPr>
              <a:t>approximately 2-3 days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 of continuous operation.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endParaRPr b="1"/>
          </a:p>
        </p:txBody>
      </p:sp>
      <p:pic>
        <p:nvPicPr>
          <p:cNvPr id="208" name="Google Shape;208;p32" title="battery-power.png"/>
          <p:cNvPicPr preferRelativeResize="0"/>
          <p:nvPr/>
        </p:nvPicPr>
        <p:blipFill rotWithShape="1">
          <a:blip r:embed="rId3">
            <a:alphaModFix/>
          </a:blip>
          <a:srcRect b="9744" l="13384" r="15115" t="10446"/>
          <a:stretch/>
        </p:blipFill>
        <p:spPr>
          <a:xfrm>
            <a:off x="433000" y="1010775"/>
            <a:ext cx="3775299" cy="237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4963" y="3423050"/>
            <a:ext cx="3811375" cy="1218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3"/>
          <p:cNvSpPr txBox="1"/>
          <p:nvPr>
            <p:ph type="title"/>
          </p:nvPr>
        </p:nvSpPr>
        <p:spPr>
          <a:xfrm>
            <a:off x="457200" y="361950"/>
            <a:ext cx="8229600" cy="609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Challenges - Power Consumption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1200150"/>
            <a:ext cx="8229600" cy="2357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lang="en-US" sz="1300">
                <a:latin typeface="Arial"/>
                <a:ea typeface="Arial"/>
                <a:cs typeface="Arial"/>
                <a:sym typeface="Arial"/>
              </a:rPr>
              <a:t>Power Saving with Event-Triggered Inference</a:t>
            </a:r>
            <a:endParaRPr sz="1300"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lang="en-US" sz="1300">
                <a:latin typeface="Arial"/>
                <a:ea typeface="Arial"/>
                <a:cs typeface="Arial"/>
                <a:sym typeface="Arial"/>
              </a:rPr>
              <a:t>Instead of running inference continuously, the device can </a:t>
            </a:r>
            <a:r>
              <a:rPr b="1" lang="en-US" sz="1300">
                <a:latin typeface="Arial"/>
                <a:ea typeface="Arial"/>
                <a:cs typeface="Arial"/>
                <a:sym typeface="Arial"/>
              </a:rPr>
              <a:t>only activate the camera and model when a button press is detected</a:t>
            </a:r>
            <a:r>
              <a:rPr lang="en-US" sz="1300">
                <a:latin typeface="Arial"/>
                <a:ea typeface="Arial"/>
                <a:cs typeface="Arial"/>
                <a:sym typeface="Arial"/>
              </a:rPr>
              <a:t>.</a:t>
            </a:r>
            <a:endParaRPr sz="1300"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lang="en-US" sz="1300">
                <a:latin typeface="Arial"/>
                <a:ea typeface="Arial"/>
                <a:cs typeface="Arial"/>
                <a:sym typeface="Arial"/>
              </a:rPr>
              <a:t>For the rest of the time, it </a:t>
            </a:r>
            <a:r>
              <a:rPr b="1" lang="en-US" sz="1300">
                <a:latin typeface="Arial"/>
                <a:ea typeface="Arial"/>
                <a:cs typeface="Arial"/>
                <a:sym typeface="Arial"/>
              </a:rPr>
              <a:t>stays in a low-power mode (&lt; 50 mW, ~10–15 mA)</a:t>
            </a:r>
            <a:r>
              <a:rPr lang="en-US" sz="1300">
                <a:latin typeface="Arial"/>
                <a:ea typeface="Arial"/>
                <a:cs typeface="Arial"/>
                <a:sym typeface="Arial"/>
              </a:rPr>
              <a:t>.</a:t>
            </a:r>
            <a:endParaRPr sz="1300"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lang="en-US" sz="1300">
                <a:latin typeface="Arial"/>
                <a:ea typeface="Arial"/>
                <a:cs typeface="Arial"/>
                <a:sym typeface="Arial"/>
              </a:rPr>
              <a:t>This reduces the average current from about </a:t>
            </a:r>
            <a:r>
              <a:rPr b="1" lang="en-US" sz="1300">
                <a:latin typeface="Arial"/>
                <a:ea typeface="Arial"/>
                <a:cs typeface="Arial"/>
                <a:sym typeface="Arial"/>
              </a:rPr>
              <a:t>90–120 mA to roughly 15–25 mA</a:t>
            </a:r>
            <a:r>
              <a:rPr lang="en-US" sz="1300">
                <a:latin typeface="Arial"/>
                <a:ea typeface="Arial"/>
                <a:cs typeface="Arial"/>
                <a:sym typeface="Arial"/>
              </a:rPr>
              <a:t>,</a:t>
            </a:r>
            <a:endParaRPr sz="1300"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lang="en-US" sz="1300">
                <a:latin typeface="Arial"/>
                <a:ea typeface="Arial"/>
                <a:cs typeface="Arial"/>
                <a:sym typeface="Arial"/>
              </a:rPr>
              <a:t> leading to a</a:t>
            </a:r>
            <a:r>
              <a:rPr b="1" lang="en-US" sz="1300">
                <a:latin typeface="Arial"/>
                <a:ea typeface="Arial"/>
                <a:cs typeface="Arial"/>
                <a:sym typeface="Arial"/>
              </a:rPr>
              <a:t> 5–10× increase in battery life</a:t>
            </a:r>
            <a:r>
              <a:rPr lang="en-US" sz="1300">
                <a:latin typeface="Arial"/>
                <a:ea typeface="Arial"/>
                <a:cs typeface="Arial"/>
                <a:sym typeface="Arial"/>
              </a:rPr>
              <a:t>.</a:t>
            </a:r>
            <a:endParaRPr sz="1300"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lang="en-US" sz="1300">
                <a:latin typeface="Arial"/>
                <a:ea typeface="Arial"/>
                <a:cs typeface="Arial"/>
                <a:sym typeface="Arial"/>
              </a:rPr>
              <a:t>Example:</a:t>
            </a:r>
            <a:endParaRPr sz="1300">
              <a:latin typeface="Arial"/>
              <a:ea typeface="Arial"/>
              <a:cs typeface="Arial"/>
              <a:sym typeface="Arial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○"/>
            </a:pPr>
            <a:r>
              <a:rPr lang="en-US" sz="1300">
                <a:latin typeface="Arial"/>
                <a:ea typeface="Arial"/>
                <a:cs typeface="Arial"/>
                <a:sym typeface="Arial"/>
              </a:rPr>
              <a:t>Continuous inference → </a:t>
            </a:r>
            <a:r>
              <a:rPr b="1" lang="en-US" sz="1300">
                <a:latin typeface="Arial"/>
                <a:ea typeface="Arial"/>
                <a:cs typeface="Arial"/>
                <a:sym typeface="Arial"/>
              </a:rPr>
              <a:t>5000 mAh ≈ 2 - 3 days</a:t>
            </a:r>
            <a:endParaRPr b="1" sz="1300">
              <a:latin typeface="Arial"/>
              <a:ea typeface="Arial"/>
              <a:cs typeface="Arial"/>
              <a:sym typeface="Arial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○"/>
            </a:pPr>
            <a:r>
              <a:rPr lang="en-US" sz="1300">
                <a:latin typeface="Arial"/>
                <a:ea typeface="Arial"/>
                <a:cs typeface="Arial"/>
                <a:sym typeface="Arial"/>
              </a:rPr>
              <a:t>Event-triggered inference → the same 5000 mAh can last for </a:t>
            </a:r>
            <a:r>
              <a:rPr b="1" lang="en-US" sz="1300">
                <a:latin typeface="Arial"/>
                <a:ea typeface="Arial"/>
                <a:cs typeface="Arial"/>
                <a:sym typeface="Arial"/>
              </a:rPr>
              <a:t>several weeks</a:t>
            </a:r>
            <a:r>
              <a:rPr lang="en-US" sz="1300">
                <a:latin typeface="Arial"/>
                <a:ea typeface="Arial"/>
                <a:cs typeface="Arial"/>
                <a:sym typeface="Arial"/>
              </a:rPr>
              <a:t>.</a:t>
            </a:r>
            <a:endParaRPr b="1" sz="13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p33"/>
          <p:cNvSpPr txBox="1"/>
          <p:nvPr/>
        </p:nvSpPr>
        <p:spPr>
          <a:xfrm>
            <a:off x="457200" y="3712025"/>
            <a:ext cx="7428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BB0027"/>
                </a:solidFill>
              </a:rPr>
              <a:t>Or simply install a power outlet nearby and plug the device in directly.</a:t>
            </a:r>
            <a:endParaRPr b="1" sz="1600">
              <a:solidFill>
                <a:srgbClr val="BB0027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4"/>
          <p:cNvSpPr txBox="1"/>
          <p:nvPr>
            <p:ph type="title"/>
          </p:nvPr>
        </p:nvSpPr>
        <p:spPr>
          <a:xfrm>
            <a:off x="457200" y="361950"/>
            <a:ext cx="8229600" cy="609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Challenges - Class limitation</a:t>
            </a:r>
            <a:endParaRPr/>
          </a:p>
        </p:txBody>
      </p:sp>
      <p:sp>
        <p:nvSpPr>
          <p:cNvPr id="224" name="Google Shape;224;p34"/>
          <p:cNvSpPr txBox="1"/>
          <p:nvPr>
            <p:ph idx="2" type="body"/>
          </p:nvPr>
        </p:nvSpPr>
        <p:spPr>
          <a:xfrm>
            <a:off x="457252" y="1212300"/>
            <a:ext cx="8229600" cy="3429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One limitation of our system is that it can only classify items belonging to a small set of recyclable categories: </a:t>
            </a:r>
            <a:r>
              <a:rPr b="1" lang="en-US" sz="1600">
                <a:latin typeface="Arial"/>
                <a:ea typeface="Arial"/>
                <a:cs typeface="Arial"/>
                <a:sym typeface="Arial"/>
              </a:rPr>
              <a:t>cardboard, glass, metal, paper, and plastic</a:t>
            </a:r>
            <a:r>
              <a:rPr lang="en-US" sz="1600">
                <a:latin typeface="Arial"/>
                <a:ea typeface="Arial"/>
                <a:cs typeface="Arial"/>
                <a:sym typeface="Arial"/>
              </a:rPr>
              <a:t>. Real-world waste includes many additional types—such as food waste, textiles, electronics, compostable materials, or hazardous waste—that our model is not trained to recognize. As a result, the device may fail to provide useful guidance when users present items outside the supported categories.</a:t>
            </a:r>
            <a:endParaRPr sz="19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5"/>
          <p:cNvSpPr txBox="1"/>
          <p:nvPr/>
        </p:nvSpPr>
        <p:spPr>
          <a:xfrm>
            <a:off x="3347850" y="2244300"/>
            <a:ext cx="24483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Thank you !</a:t>
            </a:r>
            <a:endParaRPr b="1" sz="3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8" name="Google Shape;118;p22"/>
          <p:cNvCxnSpPr/>
          <p:nvPr/>
        </p:nvCxnSpPr>
        <p:spPr>
          <a:xfrm>
            <a:off x="2209800" y="3486150"/>
            <a:ext cx="54864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9" name="Google Shape;119;p22"/>
          <p:cNvSpPr txBox="1"/>
          <p:nvPr/>
        </p:nvSpPr>
        <p:spPr>
          <a:xfrm>
            <a:off x="2133600" y="2038350"/>
            <a:ext cx="518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" lvl="0" marL="3175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Click to Edit Presentation Title</a:t>
            </a:r>
            <a:endParaRPr/>
          </a:p>
        </p:txBody>
      </p:sp>
      <p:sp>
        <p:nvSpPr>
          <p:cNvPr id="120" name="Google Shape;120;p22"/>
          <p:cNvSpPr txBox="1"/>
          <p:nvPr/>
        </p:nvSpPr>
        <p:spPr>
          <a:xfrm>
            <a:off x="2133600" y="3638550"/>
            <a:ext cx="52578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" lvl="0" marL="3175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Click to edit Presenter Name</a:t>
            </a:r>
            <a:endParaRPr/>
          </a:p>
          <a:p>
            <a:pPr indent="-3175" lvl="0" marL="3175" marR="0" rtl="0" algn="l">
              <a:spcBef>
                <a:spcPts val="320"/>
              </a:spcBef>
              <a:spcAft>
                <a:spcPts val="0"/>
              </a:spcAft>
              <a:buNone/>
            </a:pPr>
            <a:r>
              <a:rPr b="0" i="1" lang="en-US" sz="16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Presenter Title</a:t>
            </a:r>
            <a:endParaRPr/>
          </a:p>
        </p:txBody>
      </p:sp>
      <p:sp>
        <p:nvSpPr>
          <p:cNvPr id="121" name="Google Shape;121;p22"/>
          <p:cNvSpPr txBox="1"/>
          <p:nvPr>
            <p:ph type="title"/>
          </p:nvPr>
        </p:nvSpPr>
        <p:spPr>
          <a:xfrm>
            <a:off x="457200" y="361950"/>
            <a:ext cx="8229600" cy="609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Abstract</a:t>
            </a:r>
            <a:endParaRPr/>
          </a:p>
        </p:txBody>
      </p:sp>
      <p:sp>
        <p:nvSpPr>
          <p:cNvPr id="122" name="Google Shape;122;p22"/>
          <p:cNvSpPr txBox="1"/>
          <p:nvPr>
            <p:ph idx="1" type="body"/>
          </p:nvPr>
        </p:nvSpPr>
        <p:spPr>
          <a:xfrm>
            <a:off x="457200" y="1200150"/>
            <a:ext cx="8229600" cy="3429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-US"/>
              <a:t>objectives and motivation:</a:t>
            </a:r>
            <a:r>
              <a:rPr lang="en-US"/>
              <a:t> </a:t>
            </a:r>
            <a:endParaRPr/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/>
              <a:t>a smart device that helps people put trash in the right bin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-US"/>
              <a:t>target users: </a:t>
            </a:r>
            <a:endParaRPr b="1"/>
          </a:p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SzPts val="1400"/>
              <a:buAutoNum type="arabicPeriod"/>
            </a:pPr>
            <a:r>
              <a:rPr lang="en-US"/>
              <a:t>General public using public recycle bins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/>
              <a:t>Organizations running sustainability or recycling programs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/>
              <a:t>People who have difficulty manually sorting trash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3" name="Google Shape;123;p22" title="Screenshot 2025-12-05 at 1.36.53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199" y="3142350"/>
            <a:ext cx="3736177" cy="148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Introduction</a:t>
            </a:r>
            <a:endParaRPr/>
          </a:p>
        </p:txBody>
      </p:sp>
      <p:sp>
        <p:nvSpPr>
          <p:cNvPr id="129" name="Google Shape;129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a smart device that helps people put trash in the right bin</a:t>
            </a:r>
            <a:endParaRPr sz="1600"/>
          </a:p>
        </p:txBody>
      </p:sp>
      <p:pic>
        <p:nvPicPr>
          <p:cNvPr id="130" name="Google Shape;130;p23" title="Screenshot 2025-11-01 at 3.05.22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51962" y="1877875"/>
            <a:ext cx="1983174" cy="2070401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3"/>
          <p:cNvSpPr txBox="1"/>
          <p:nvPr/>
        </p:nvSpPr>
        <p:spPr>
          <a:xfrm>
            <a:off x="3188525" y="4037600"/>
            <a:ext cx="1710000" cy="4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100">
                <a:solidFill>
                  <a:schemeClr val="dk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Nicla Vision</a:t>
            </a:r>
            <a:endParaRPr sz="2100">
              <a:solidFill>
                <a:schemeClr val="dk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32" name="Google Shape;132;p23" title="glass7.jpg"/>
          <p:cNvPicPr preferRelativeResize="0"/>
          <p:nvPr/>
        </p:nvPicPr>
        <p:blipFill rotWithShape="1">
          <a:blip r:embed="rId4">
            <a:alphaModFix/>
          </a:blip>
          <a:srcRect b="0" l="27406" r="9763" t="8483"/>
          <a:stretch/>
        </p:blipFill>
        <p:spPr>
          <a:xfrm>
            <a:off x="311700" y="1979073"/>
            <a:ext cx="1710001" cy="186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3"/>
          <p:cNvSpPr txBox="1"/>
          <p:nvPr/>
        </p:nvSpPr>
        <p:spPr>
          <a:xfrm>
            <a:off x="741144" y="4037600"/>
            <a:ext cx="851100" cy="4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trash</a:t>
            </a:r>
            <a:endParaRPr sz="2100">
              <a:solidFill>
                <a:schemeClr val="dk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34" name="Google Shape;134;p23"/>
          <p:cNvCxnSpPr>
            <a:stCxn id="132" idx="3"/>
            <a:endCxn id="130" idx="1"/>
          </p:cNvCxnSpPr>
          <p:nvPr/>
        </p:nvCxnSpPr>
        <p:spPr>
          <a:xfrm>
            <a:off x="2021701" y="2913073"/>
            <a:ext cx="1030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35" name="Google Shape;135;p23" title="Screenshot 2025-11-01 at 3.11.57 PM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33698" y="2242425"/>
            <a:ext cx="2560599" cy="1341275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3"/>
          <p:cNvSpPr txBox="1"/>
          <p:nvPr/>
        </p:nvSpPr>
        <p:spPr>
          <a:xfrm>
            <a:off x="6588456" y="4037600"/>
            <a:ext cx="851100" cy="4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LCD </a:t>
            </a:r>
            <a:endParaRPr sz="2100">
              <a:solidFill>
                <a:schemeClr val="dk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37" name="Google Shape;137;p23"/>
          <p:cNvCxnSpPr>
            <a:stCxn id="130" idx="3"/>
            <a:endCxn id="135" idx="1"/>
          </p:cNvCxnSpPr>
          <p:nvPr/>
        </p:nvCxnSpPr>
        <p:spPr>
          <a:xfrm>
            <a:off x="5035136" y="2913076"/>
            <a:ext cx="698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Why use Embedded ML?</a:t>
            </a:r>
            <a:endParaRPr/>
          </a:p>
        </p:txBody>
      </p:sp>
      <p:sp>
        <p:nvSpPr>
          <p:cNvPr id="143" name="Google Shape;143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Bandwidth: eliminate heavy upstream data transmission, conserve bandwidth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Latency: inference locally at MCU, achieve low latency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Economics: reduce recurring costs by eliminating dependence on cloud servers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Reliability: local processing ensures continuous operation even during network outages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Privacy: prevents personal image data from leaving the device</a:t>
            </a:r>
            <a:endParaRPr sz="16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5"/>
          <p:cNvSpPr txBox="1"/>
          <p:nvPr>
            <p:ph type="title"/>
          </p:nvPr>
        </p:nvSpPr>
        <p:spPr>
          <a:xfrm>
            <a:off x="457200" y="361950"/>
            <a:ext cx="8229600" cy="609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Overall block diagram</a:t>
            </a:r>
            <a:endParaRPr/>
          </a:p>
        </p:txBody>
      </p:sp>
      <p:pic>
        <p:nvPicPr>
          <p:cNvPr id="150" name="Google Shape;150;p25" title="highlevel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906255"/>
            <a:ext cx="9144003" cy="1169789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5"/>
          <p:cNvSpPr txBox="1"/>
          <p:nvPr/>
        </p:nvSpPr>
        <p:spPr>
          <a:xfrm>
            <a:off x="6417325" y="2212875"/>
            <a:ext cx="5196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rgbClr val="D6B655"/>
                </a:solidFill>
                <a:latin typeface="Open Sans"/>
                <a:ea typeface="Open Sans"/>
                <a:cs typeface="Open Sans"/>
                <a:sym typeface="Open Sans"/>
              </a:rPr>
              <a:t>I2C</a:t>
            </a:r>
            <a:endParaRPr b="1" sz="1000">
              <a:solidFill>
                <a:srgbClr val="D6B655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6"/>
          <p:cNvSpPr txBox="1"/>
          <p:nvPr>
            <p:ph type="title"/>
          </p:nvPr>
        </p:nvSpPr>
        <p:spPr>
          <a:xfrm>
            <a:off x="457200" y="361950"/>
            <a:ext cx="8229600" cy="609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Methods - data collection </a:t>
            </a:r>
            <a:endParaRPr/>
          </a:p>
        </p:txBody>
      </p:sp>
      <p:sp>
        <p:nvSpPr>
          <p:cNvPr id="158" name="Google Shape;158;p26"/>
          <p:cNvSpPr txBox="1"/>
          <p:nvPr>
            <p:ph idx="1" type="body"/>
          </p:nvPr>
        </p:nvSpPr>
        <p:spPr>
          <a:xfrm>
            <a:off x="457200" y="1200150"/>
            <a:ext cx="8229600" cy="3429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b="1" lang="en-US" sz="1600">
                <a:latin typeface="Arial"/>
                <a:ea typeface="Arial"/>
                <a:cs typeface="Arial"/>
                <a:sym typeface="Arial"/>
              </a:rPr>
              <a:t>Kaggle Baseline</a:t>
            </a:r>
            <a:r>
              <a:rPr lang="en-US" sz="1600">
                <a:latin typeface="Arial"/>
                <a:ea typeface="Arial"/>
                <a:cs typeface="Arial"/>
                <a:sym typeface="Arial"/>
              </a:rPr>
              <a:t>: Started with the public Kaggle Garbage Classification dataset as the initial training source.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b="1" lang="en-US" sz="1600">
                <a:latin typeface="Arial"/>
                <a:ea typeface="Arial"/>
                <a:cs typeface="Arial"/>
                <a:sym typeface="Arial"/>
              </a:rPr>
              <a:t>Manual Cleaning</a:t>
            </a:r>
            <a:r>
              <a:rPr lang="en-US" sz="1600">
                <a:latin typeface="Arial"/>
                <a:ea typeface="Arial"/>
                <a:cs typeface="Arial"/>
                <a:sym typeface="Arial"/>
              </a:rPr>
              <a:t>: Manually removed blurry, mislabeled, and ambiguous images to fix quality issues found in the original dataset.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b="1" lang="en-US" sz="1600">
                <a:latin typeface="Arial"/>
                <a:ea typeface="Arial"/>
                <a:cs typeface="Arial"/>
                <a:sym typeface="Arial"/>
              </a:rPr>
              <a:t>Real-World Capture</a:t>
            </a:r>
            <a:r>
              <a:rPr lang="en-US" sz="1600">
                <a:latin typeface="Arial"/>
                <a:ea typeface="Arial"/>
                <a:cs typeface="Arial"/>
                <a:sym typeface="Arial"/>
              </a:rPr>
              <a:t>: Collected new images using the actual Nicla Vision camera to ensure the data matched the specific hardware and lighting of the deployment environment.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b="1" lang="en-US" sz="1600">
                <a:latin typeface="Arial"/>
                <a:ea typeface="Arial"/>
                <a:cs typeface="Arial"/>
                <a:sym typeface="Arial"/>
              </a:rPr>
              <a:t>Standardization</a:t>
            </a:r>
            <a:r>
              <a:rPr lang="en-US" sz="1600">
                <a:latin typeface="Arial"/>
                <a:ea typeface="Arial"/>
                <a:cs typeface="Arial"/>
                <a:sym typeface="Arial"/>
              </a:rPr>
              <a:t>: Resized all images to </a:t>
            </a:r>
            <a:r>
              <a:rPr b="1" lang="en-US" sz="1600">
                <a:latin typeface="Arial"/>
                <a:ea typeface="Arial"/>
                <a:cs typeface="Arial"/>
                <a:sym typeface="Arial"/>
              </a:rPr>
              <a:t>96x96 RGB</a:t>
            </a:r>
            <a:r>
              <a:rPr lang="en-US" sz="1600">
                <a:latin typeface="Arial"/>
                <a:ea typeface="Arial"/>
                <a:cs typeface="Arial"/>
                <a:sym typeface="Arial"/>
              </a:rPr>
              <a:t> pixels and split them into training and validation sets for Edge Impulse.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7"/>
          <p:cNvSpPr txBox="1"/>
          <p:nvPr>
            <p:ph type="title"/>
          </p:nvPr>
        </p:nvSpPr>
        <p:spPr>
          <a:xfrm>
            <a:off x="457200" y="361950"/>
            <a:ext cx="8229600" cy="609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Dataset distribution</a:t>
            </a:r>
            <a:endParaRPr/>
          </a:p>
        </p:txBody>
      </p:sp>
      <p:pic>
        <p:nvPicPr>
          <p:cNvPr id="165" name="Google Shape;165;p27" title="Screenshot 2025-12-05 at 2.35.44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1204650"/>
            <a:ext cx="6963875" cy="3409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8"/>
          <p:cNvSpPr txBox="1"/>
          <p:nvPr>
            <p:ph type="title"/>
          </p:nvPr>
        </p:nvSpPr>
        <p:spPr>
          <a:xfrm>
            <a:off x="457200" y="361950"/>
            <a:ext cx="8229600" cy="609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Methods - ML models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28"/>
          <p:cNvSpPr txBox="1"/>
          <p:nvPr>
            <p:ph idx="1" type="body"/>
          </p:nvPr>
        </p:nvSpPr>
        <p:spPr>
          <a:xfrm>
            <a:off x="457200" y="1200150"/>
            <a:ext cx="8229600" cy="3429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30200" lvl="0" marL="457200" rtl="0" algn="l">
              <a:spcBef>
                <a:spcPts val="600"/>
              </a:spcBef>
              <a:spcAft>
                <a:spcPts val="0"/>
              </a:spcAft>
              <a:buSzPts val="1600"/>
              <a:buFont typeface="Arial"/>
              <a:buAutoNum type="arabicPeriod"/>
            </a:pPr>
            <a:r>
              <a:rPr b="1" lang="en-US" sz="1600">
                <a:latin typeface="Arial"/>
                <a:ea typeface="Arial"/>
                <a:cs typeface="Arial"/>
                <a:sym typeface="Arial"/>
              </a:rPr>
              <a:t>Model Architecture</a:t>
            </a:r>
            <a:r>
              <a:rPr lang="en-US" sz="1600">
                <a:latin typeface="Arial"/>
                <a:ea typeface="Arial"/>
                <a:cs typeface="Arial"/>
                <a:sym typeface="Arial"/>
              </a:rPr>
              <a:t> Utilized </a:t>
            </a:r>
            <a:r>
              <a:rPr b="1" lang="en-US" sz="1600">
                <a:latin typeface="Arial"/>
                <a:ea typeface="Arial"/>
                <a:cs typeface="Arial"/>
                <a:sym typeface="Arial"/>
              </a:rPr>
              <a:t>MobileNet V2</a:t>
            </a:r>
            <a:r>
              <a:rPr lang="en-US" sz="1600">
                <a:latin typeface="Arial"/>
                <a:ea typeface="Arial"/>
                <a:cs typeface="Arial"/>
                <a:sym typeface="Arial"/>
              </a:rPr>
              <a:t> (0.35 alpha), selected for its superior balance of speed and accuracy on embedded devices compared to EfficientNet.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Arial"/>
              <a:buAutoNum type="arabicPeriod"/>
            </a:pPr>
            <a:r>
              <a:rPr b="1" lang="en-US" sz="1600">
                <a:latin typeface="Arial"/>
                <a:ea typeface="Arial"/>
                <a:cs typeface="Arial"/>
                <a:sym typeface="Arial"/>
              </a:rPr>
              <a:t>Optimization Strategy</a:t>
            </a:r>
            <a:r>
              <a:rPr lang="en-US" sz="1600">
                <a:latin typeface="Arial"/>
                <a:ea typeface="Arial"/>
                <a:cs typeface="Arial"/>
                <a:sym typeface="Arial"/>
              </a:rPr>
              <a:t> Applied </a:t>
            </a:r>
            <a:r>
              <a:rPr b="1" lang="en-US" sz="1600">
                <a:latin typeface="Arial"/>
                <a:ea typeface="Arial"/>
                <a:cs typeface="Arial"/>
                <a:sym typeface="Arial"/>
              </a:rPr>
              <a:t>INT8 Quantization</a:t>
            </a:r>
            <a:r>
              <a:rPr lang="en-US" sz="1600">
                <a:latin typeface="Arial"/>
                <a:ea typeface="Arial"/>
                <a:cs typeface="Arial"/>
                <a:sym typeface="Arial"/>
              </a:rPr>
              <a:t> to compress the model for the STM32H7 MCU, achieving an ultra-low inference latency of </a:t>
            </a:r>
            <a:r>
              <a:rPr b="1" lang="en-US" sz="1600">
                <a:latin typeface="Arial"/>
                <a:ea typeface="Arial"/>
                <a:cs typeface="Arial"/>
                <a:sym typeface="Arial"/>
              </a:rPr>
              <a:t>~97ms</a:t>
            </a:r>
            <a:r>
              <a:rPr lang="en-US" sz="1600">
                <a:latin typeface="Arial"/>
                <a:ea typeface="Arial"/>
                <a:cs typeface="Arial"/>
                <a:sym typeface="Arial"/>
              </a:rPr>
              <a:t>.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Arial"/>
              <a:buAutoNum type="arabicPeriod"/>
            </a:pPr>
            <a:r>
              <a:rPr b="1" lang="en-US" sz="1600">
                <a:latin typeface="Arial"/>
                <a:ea typeface="Arial"/>
                <a:cs typeface="Arial"/>
                <a:sym typeface="Arial"/>
              </a:rPr>
              <a:t>Training Pipeline</a:t>
            </a:r>
            <a:r>
              <a:rPr lang="en-US" sz="1600">
                <a:latin typeface="Arial"/>
                <a:ea typeface="Arial"/>
                <a:cs typeface="Arial"/>
                <a:sym typeface="Arial"/>
              </a:rPr>
              <a:t> Input images are resized to </a:t>
            </a:r>
            <a:r>
              <a:rPr b="1" lang="en-US" sz="1600">
                <a:latin typeface="Arial"/>
                <a:ea typeface="Arial"/>
                <a:cs typeface="Arial"/>
                <a:sym typeface="Arial"/>
              </a:rPr>
              <a:t>96x96 RGB</a:t>
            </a:r>
            <a:r>
              <a:rPr lang="en-US" sz="1600">
                <a:latin typeface="Arial"/>
                <a:ea typeface="Arial"/>
                <a:cs typeface="Arial"/>
                <a:sym typeface="Arial"/>
              </a:rPr>
              <a:t> and processed using </a:t>
            </a:r>
            <a:r>
              <a:rPr b="1" lang="en-US" sz="1600">
                <a:latin typeface="Arial"/>
                <a:ea typeface="Arial"/>
                <a:cs typeface="Arial"/>
                <a:sym typeface="Arial"/>
              </a:rPr>
              <a:t>Transfer Learning</a:t>
            </a:r>
            <a:r>
              <a:rPr lang="en-US" sz="1600">
                <a:latin typeface="Arial"/>
                <a:ea typeface="Arial"/>
                <a:cs typeface="Arial"/>
                <a:sym typeface="Arial"/>
              </a:rPr>
              <a:t> based on pre-trained ImageNet weights.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Arial"/>
              <a:buAutoNum type="arabicPeriod"/>
            </a:pPr>
            <a:r>
              <a:rPr b="1" lang="en-US" sz="1600">
                <a:latin typeface="Arial"/>
                <a:ea typeface="Arial"/>
                <a:cs typeface="Arial"/>
                <a:sym typeface="Arial"/>
              </a:rPr>
              <a:t>Final Performance</a:t>
            </a:r>
            <a:r>
              <a:rPr lang="en-US" sz="1600">
                <a:latin typeface="Arial"/>
                <a:ea typeface="Arial"/>
                <a:cs typeface="Arial"/>
                <a:sym typeface="Arial"/>
              </a:rPr>
              <a:t> The deployed quantized model achieved a </a:t>
            </a:r>
            <a:r>
              <a:rPr b="1" lang="en-US" sz="1600">
                <a:latin typeface="Arial"/>
                <a:ea typeface="Arial"/>
                <a:cs typeface="Arial"/>
                <a:sym typeface="Arial"/>
              </a:rPr>
              <a:t>74.17%</a:t>
            </a:r>
            <a:r>
              <a:rPr lang="en-US" sz="1600">
                <a:latin typeface="Arial"/>
                <a:ea typeface="Arial"/>
                <a:cs typeface="Arial"/>
                <a:sym typeface="Arial"/>
              </a:rPr>
              <a:t> test accuracy, successfully meeting the project's real-time classification goals.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9"/>
          <p:cNvSpPr txBox="1"/>
          <p:nvPr>
            <p:ph type="title"/>
          </p:nvPr>
        </p:nvSpPr>
        <p:spPr>
          <a:xfrm>
            <a:off x="457200" y="361950"/>
            <a:ext cx="8229600" cy="609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Methods - embedded systems implementations</a:t>
            </a:r>
            <a:endParaRPr/>
          </a:p>
        </p:txBody>
      </p:sp>
      <p:sp>
        <p:nvSpPr>
          <p:cNvPr id="179" name="Google Shape;179;p29"/>
          <p:cNvSpPr txBox="1"/>
          <p:nvPr>
            <p:ph idx="1" type="body"/>
          </p:nvPr>
        </p:nvSpPr>
        <p:spPr>
          <a:xfrm>
            <a:off x="3234300" y="1265100"/>
            <a:ext cx="5452500" cy="3429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The </a:t>
            </a:r>
            <a:r>
              <a:rPr b="1" lang="en-US"/>
              <a:t>Nicla Vision</a:t>
            </a:r>
            <a:r>
              <a:rPr lang="en-US"/>
              <a:t> captures an RGB image of the waste item using its onboard camera every one second and performs on-device inference using a lightweight convolutional neural network deployed through the Arduino IDE. For each frame, the model outputs a predicted waste class along with a confidence score.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/>
              <a:t>After inference, the Nicla Vision communicates the result to an external </a:t>
            </a:r>
            <a:r>
              <a:rPr b="1" lang="en-US"/>
              <a:t>LCD</a:t>
            </a:r>
            <a:r>
              <a:rPr lang="en-US"/>
              <a:t> module over the I²C bus. The predicted class label and its associated confidence value are displayed in real time.</a:t>
            </a:r>
            <a:endParaRPr/>
          </a:p>
        </p:txBody>
      </p:sp>
      <p:pic>
        <p:nvPicPr>
          <p:cNvPr id="180" name="Google Shape;180;p29" title="1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1" y="1271400"/>
            <a:ext cx="2562301" cy="34164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MU PPT Theme">
  <a:themeElements>
    <a:clrScheme name="Custom 1">
      <a:dk1>
        <a:srgbClr val="000000"/>
      </a:dk1>
      <a:lt1>
        <a:srgbClr val="FFFFFF"/>
      </a:lt1>
      <a:dk2>
        <a:srgbClr val="75787B"/>
      </a:dk2>
      <a:lt2>
        <a:srgbClr val="C8C9C7"/>
      </a:lt2>
      <a:accent1>
        <a:srgbClr val="BB0000"/>
      </a:accent1>
      <a:accent2>
        <a:srgbClr val="75787B"/>
      </a:accent2>
      <a:accent3>
        <a:srgbClr val="00833C"/>
      </a:accent3>
      <a:accent4>
        <a:srgbClr val="F2A900"/>
      </a:accent4>
      <a:accent5>
        <a:srgbClr val="002C71"/>
      </a:accent5>
      <a:accent6>
        <a:srgbClr val="C8C9C7"/>
      </a:accent6>
      <a:hlink>
        <a:srgbClr val="BB0000"/>
      </a:hlink>
      <a:folHlink>
        <a:srgbClr val="8200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MU PPT Theme">
  <a:themeElements>
    <a:clrScheme name="Custom 1">
      <a:dk1>
        <a:srgbClr val="000000"/>
      </a:dk1>
      <a:lt1>
        <a:srgbClr val="FFFFFF"/>
      </a:lt1>
      <a:dk2>
        <a:srgbClr val="75787B"/>
      </a:dk2>
      <a:lt2>
        <a:srgbClr val="C8C9C7"/>
      </a:lt2>
      <a:accent1>
        <a:srgbClr val="BB0000"/>
      </a:accent1>
      <a:accent2>
        <a:srgbClr val="75787B"/>
      </a:accent2>
      <a:accent3>
        <a:srgbClr val="00833C"/>
      </a:accent3>
      <a:accent4>
        <a:srgbClr val="F2A900"/>
      </a:accent4>
      <a:accent5>
        <a:srgbClr val="002C71"/>
      </a:accent5>
      <a:accent6>
        <a:srgbClr val="C8C9C7"/>
      </a:accent6>
      <a:hlink>
        <a:srgbClr val="BB0000"/>
      </a:hlink>
      <a:folHlink>
        <a:srgbClr val="8200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